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7" r:id="rId3"/>
    <p:sldId id="260" r:id="rId4"/>
    <p:sldId id="268" r:id="rId5"/>
    <p:sldId id="261" r:id="rId6"/>
    <p:sldId id="262" r:id="rId7"/>
    <p:sldId id="269" r:id="rId8"/>
    <p:sldId id="263" r:id="rId9"/>
    <p:sldId id="270" r:id="rId10"/>
    <p:sldId id="271" r:id="rId11"/>
    <p:sldId id="27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0BF105-2D4E-4AF5-8F34-B3F6D969D8FA}" type="datetimeFigureOut">
              <a:rPr lang="en-GB" smtClean="0"/>
              <a:t>25/01/2016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60659-FB84-4470-A43A-3216167BD677}" type="slidenum">
              <a:rPr lang="en-GB" smtClean="0"/>
              <a:t>‹#›</a:t>
            </a:fld>
            <a:endParaRPr lang="en-GB"/>
          </a:p>
        </p:txBody>
      </p:sp>
    </p:spTree>
    <p:extLst>
      <p:ext uri="{BB962C8B-B14F-4D97-AF65-F5344CB8AC3E}">
        <p14:creationId xmlns:p14="http://schemas.microsoft.com/office/powerpoint/2010/main" val="223267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660659-FB84-4470-A43A-3216167BD677}" type="slidenum">
              <a:rPr lang="en-GB" smtClean="0"/>
              <a:t>1</a:t>
            </a:fld>
            <a:endParaRPr lang="en-GB"/>
          </a:p>
        </p:txBody>
      </p:sp>
    </p:spTree>
    <p:extLst>
      <p:ext uri="{BB962C8B-B14F-4D97-AF65-F5344CB8AC3E}">
        <p14:creationId xmlns:p14="http://schemas.microsoft.com/office/powerpoint/2010/main" val="2759297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2660659-FB84-4470-A43A-3216167BD677}" type="slidenum">
              <a:rPr lang="en-GB" smtClean="0"/>
              <a:t>10</a:t>
            </a:fld>
            <a:endParaRPr lang="en-GB"/>
          </a:p>
        </p:txBody>
      </p:sp>
    </p:spTree>
    <p:extLst>
      <p:ext uri="{BB962C8B-B14F-4D97-AF65-F5344CB8AC3E}">
        <p14:creationId xmlns:p14="http://schemas.microsoft.com/office/powerpoint/2010/main" val="4181129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2660659-FB84-4470-A43A-3216167BD677}" type="slidenum">
              <a:rPr lang="en-GB" smtClean="0"/>
              <a:t>11</a:t>
            </a:fld>
            <a:endParaRPr lang="en-GB"/>
          </a:p>
        </p:txBody>
      </p:sp>
    </p:spTree>
    <p:extLst>
      <p:ext uri="{BB962C8B-B14F-4D97-AF65-F5344CB8AC3E}">
        <p14:creationId xmlns:p14="http://schemas.microsoft.com/office/powerpoint/2010/main" val="3418251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2660659-FB84-4470-A43A-3216167BD677}" type="slidenum">
              <a:rPr lang="en-GB" smtClean="0"/>
              <a:t>2</a:t>
            </a:fld>
            <a:endParaRPr lang="en-GB"/>
          </a:p>
        </p:txBody>
      </p:sp>
    </p:spTree>
    <p:extLst>
      <p:ext uri="{BB962C8B-B14F-4D97-AF65-F5344CB8AC3E}">
        <p14:creationId xmlns:p14="http://schemas.microsoft.com/office/powerpoint/2010/main" val="4059752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77DDF91-B3CD-49F5-BF19-E15CBC17763C}" type="slidenum">
              <a:rPr lang="en-GB" smtClean="0"/>
              <a:t>3</a:t>
            </a:fld>
            <a:endParaRPr lang="en-GB"/>
          </a:p>
        </p:txBody>
      </p:sp>
    </p:spTree>
    <p:extLst>
      <p:ext uri="{BB962C8B-B14F-4D97-AF65-F5344CB8AC3E}">
        <p14:creationId xmlns:p14="http://schemas.microsoft.com/office/powerpoint/2010/main" val="1464899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2660659-FB84-4470-A43A-3216167BD677}" type="slidenum">
              <a:rPr lang="en-GB" smtClean="0"/>
              <a:t>4</a:t>
            </a:fld>
            <a:endParaRPr lang="en-GB"/>
          </a:p>
        </p:txBody>
      </p:sp>
    </p:spTree>
    <p:extLst>
      <p:ext uri="{BB962C8B-B14F-4D97-AF65-F5344CB8AC3E}">
        <p14:creationId xmlns:p14="http://schemas.microsoft.com/office/powerpoint/2010/main" val="3949894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2660659-FB84-4470-A43A-3216167BD677}" type="slidenum">
              <a:rPr lang="en-GB" smtClean="0"/>
              <a:t>5</a:t>
            </a:fld>
            <a:endParaRPr lang="en-GB"/>
          </a:p>
        </p:txBody>
      </p:sp>
    </p:spTree>
    <p:extLst>
      <p:ext uri="{BB962C8B-B14F-4D97-AF65-F5344CB8AC3E}">
        <p14:creationId xmlns:p14="http://schemas.microsoft.com/office/powerpoint/2010/main" val="2583508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2660659-FB84-4470-A43A-3216167BD677}" type="slidenum">
              <a:rPr lang="en-GB" smtClean="0"/>
              <a:t>6</a:t>
            </a:fld>
            <a:endParaRPr lang="en-GB"/>
          </a:p>
        </p:txBody>
      </p:sp>
    </p:spTree>
    <p:extLst>
      <p:ext uri="{BB962C8B-B14F-4D97-AF65-F5344CB8AC3E}">
        <p14:creationId xmlns:p14="http://schemas.microsoft.com/office/powerpoint/2010/main" val="4123947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2660659-FB84-4470-A43A-3216167BD677}" type="slidenum">
              <a:rPr lang="en-GB" smtClean="0"/>
              <a:t>7</a:t>
            </a:fld>
            <a:endParaRPr lang="en-GB"/>
          </a:p>
        </p:txBody>
      </p:sp>
    </p:spTree>
    <p:extLst>
      <p:ext uri="{BB962C8B-B14F-4D97-AF65-F5344CB8AC3E}">
        <p14:creationId xmlns:p14="http://schemas.microsoft.com/office/powerpoint/2010/main" val="418112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2660659-FB84-4470-A43A-3216167BD677}" type="slidenum">
              <a:rPr lang="en-GB" smtClean="0"/>
              <a:t>8</a:t>
            </a:fld>
            <a:endParaRPr lang="en-GB"/>
          </a:p>
        </p:txBody>
      </p:sp>
    </p:spTree>
    <p:extLst>
      <p:ext uri="{BB962C8B-B14F-4D97-AF65-F5344CB8AC3E}">
        <p14:creationId xmlns:p14="http://schemas.microsoft.com/office/powerpoint/2010/main" val="934438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2660659-FB84-4470-A43A-3216167BD677}" type="slidenum">
              <a:rPr lang="en-GB" smtClean="0"/>
              <a:t>9</a:t>
            </a:fld>
            <a:endParaRPr lang="en-GB"/>
          </a:p>
        </p:txBody>
      </p:sp>
    </p:spTree>
    <p:extLst>
      <p:ext uri="{BB962C8B-B14F-4D97-AF65-F5344CB8AC3E}">
        <p14:creationId xmlns:p14="http://schemas.microsoft.com/office/powerpoint/2010/main" val="3335847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2E063D5-3FFE-4E4D-B243-C5EE9CD656A9}" type="datetimeFigureOut">
              <a:rPr lang="en-GB" smtClean="0"/>
              <a:t>25/01/2016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CFF369-3577-4DA9-B722-078CD76D795A}" type="slidenum">
              <a:rPr lang="en-GB" smtClean="0"/>
              <a:t>‹#›</a:t>
            </a:fld>
            <a:endParaRPr lang="en-GB"/>
          </a:p>
        </p:txBody>
      </p:sp>
    </p:spTree>
    <p:extLst>
      <p:ext uri="{BB962C8B-B14F-4D97-AF65-F5344CB8AC3E}">
        <p14:creationId xmlns:p14="http://schemas.microsoft.com/office/powerpoint/2010/main" val="3608628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E063D5-3FFE-4E4D-B243-C5EE9CD656A9}" type="datetimeFigureOut">
              <a:rPr lang="en-GB" smtClean="0"/>
              <a:t>25/01/2016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CFF369-3577-4DA9-B722-078CD76D795A}" type="slidenum">
              <a:rPr lang="en-GB" smtClean="0"/>
              <a:t>‹#›</a:t>
            </a:fld>
            <a:endParaRPr lang="en-GB"/>
          </a:p>
        </p:txBody>
      </p:sp>
    </p:spTree>
    <p:extLst>
      <p:ext uri="{BB962C8B-B14F-4D97-AF65-F5344CB8AC3E}">
        <p14:creationId xmlns:p14="http://schemas.microsoft.com/office/powerpoint/2010/main" val="2559791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E063D5-3FFE-4E4D-B243-C5EE9CD656A9}" type="datetimeFigureOut">
              <a:rPr lang="en-GB" smtClean="0"/>
              <a:t>25/01/2016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CFF369-3577-4DA9-B722-078CD76D795A}" type="slidenum">
              <a:rPr lang="en-GB" smtClean="0"/>
              <a:t>‹#›</a:t>
            </a:fld>
            <a:endParaRPr lang="en-GB"/>
          </a:p>
        </p:txBody>
      </p:sp>
    </p:spTree>
    <p:extLst>
      <p:ext uri="{BB962C8B-B14F-4D97-AF65-F5344CB8AC3E}">
        <p14:creationId xmlns:p14="http://schemas.microsoft.com/office/powerpoint/2010/main" val="1054941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2E063D5-3FFE-4E4D-B243-C5EE9CD656A9}" type="datetimeFigureOut">
              <a:rPr lang="en-GB" smtClean="0"/>
              <a:t>25/01/2016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CFF369-3577-4DA9-B722-078CD76D795A}" type="slidenum">
              <a:rPr lang="en-GB" smtClean="0"/>
              <a:t>‹#›</a:t>
            </a:fld>
            <a:endParaRPr lang="en-GB"/>
          </a:p>
        </p:txBody>
      </p:sp>
    </p:spTree>
    <p:extLst>
      <p:ext uri="{BB962C8B-B14F-4D97-AF65-F5344CB8AC3E}">
        <p14:creationId xmlns:p14="http://schemas.microsoft.com/office/powerpoint/2010/main" val="138049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E063D5-3FFE-4E4D-B243-C5EE9CD656A9}" type="datetimeFigureOut">
              <a:rPr lang="en-GB" smtClean="0"/>
              <a:t>25/01/2016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CFF369-3577-4DA9-B722-078CD76D795A}" type="slidenum">
              <a:rPr lang="en-GB" smtClean="0"/>
              <a:t>‹#›</a:t>
            </a:fld>
            <a:endParaRPr lang="en-GB"/>
          </a:p>
        </p:txBody>
      </p:sp>
    </p:spTree>
    <p:extLst>
      <p:ext uri="{BB962C8B-B14F-4D97-AF65-F5344CB8AC3E}">
        <p14:creationId xmlns:p14="http://schemas.microsoft.com/office/powerpoint/2010/main" val="1589444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2E063D5-3FFE-4E4D-B243-C5EE9CD656A9}" type="datetimeFigureOut">
              <a:rPr lang="en-GB" smtClean="0"/>
              <a:t>25/01/2016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CFF369-3577-4DA9-B722-078CD76D795A}" type="slidenum">
              <a:rPr lang="en-GB" smtClean="0"/>
              <a:t>‹#›</a:t>
            </a:fld>
            <a:endParaRPr lang="en-GB"/>
          </a:p>
        </p:txBody>
      </p:sp>
    </p:spTree>
    <p:extLst>
      <p:ext uri="{BB962C8B-B14F-4D97-AF65-F5344CB8AC3E}">
        <p14:creationId xmlns:p14="http://schemas.microsoft.com/office/powerpoint/2010/main" val="334325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2E063D5-3FFE-4E4D-B243-C5EE9CD656A9}" type="datetimeFigureOut">
              <a:rPr lang="en-GB" smtClean="0"/>
              <a:t>25/01/2016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CFF369-3577-4DA9-B722-078CD76D795A}" type="slidenum">
              <a:rPr lang="en-GB" smtClean="0"/>
              <a:t>‹#›</a:t>
            </a:fld>
            <a:endParaRPr lang="en-GB"/>
          </a:p>
        </p:txBody>
      </p:sp>
    </p:spTree>
    <p:extLst>
      <p:ext uri="{BB962C8B-B14F-4D97-AF65-F5344CB8AC3E}">
        <p14:creationId xmlns:p14="http://schemas.microsoft.com/office/powerpoint/2010/main" val="3591735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2E063D5-3FFE-4E4D-B243-C5EE9CD656A9}" type="datetimeFigureOut">
              <a:rPr lang="en-GB" smtClean="0"/>
              <a:t>25/01/2016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CFF369-3577-4DA9-B722-078CD76D795A}" type="slidenum">
              <a:rPr lang="en-GB" smtClean="0"/>
              <a:t>‹#›</a:t>
            </a:fld>
            <a:endParaRPr lang="en-GB"/>
          </a:p>
        </p:txBody>
      </p:sp>
    </p:spTree>
    <p:extLst>
      <p:ext uri="{BB962C8B-B14F-4D97-AF65-F5344CB8AC3E}">
        <p14:creationId xmlns:p14="http://schemas.microsoft.com/office/powerpoint/2010/main" val="3696233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E063D5-3FFE-4E4D-B243-C5EE9CD656A9}" type="datetimeFigureOut">
              <a:rPr lang="en-GB" smtClean="0"/>
              <a:t>25/01/2016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CFF369-3577-4DA9-B722-078CD76D795A}" type="slidenum">
              <a:rPr lang="en-GB" smtClean="0"/>
              <a:t>‹#›</a:t>
            </a:fld>
            <a:endParaRPr lang="en-GB"/>
          </a:p>
        </p:txBody>
      </p:sp>
    </p:spTree>
    <p:extLst>
      <p:ext uri="{BB962C8B-B14F-4D97-AF65-F5344CB8AC3E}">
        <p14:creationId xmlns:p14="http://schemas.microsoft.com/office/powerpoint/2010/main" val="315182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E063D5-3FFE-4E4D-B243-C5EE9CD656A9}" type="datetimeFigureOut">
              <a:rPr lang="en-GB" smtClean="0"/>
              <a:t>25/01/2016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CFF369-3577-4DA9-B722-078CD76D795A}" type="slidenum">
              <a:rPr lang="en-GB" smtClean="0"/>
              <a:t>‹#›</a:t>
            </a:fld>
            <a:endParaRPr lang="en-GB"/>
          </a:p>
        </p:txBody>
      </p:sp>
    </p:spTree>
    <p:extLst>
      <p:ext uri="{BB962C8B-B14F-4D97-AF65-F5344CB8AC3E}">
        <p14:creationId xmlns:p14="http://schemas.microsoft.com/office/powerpoint/2010/main" val="811346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E063D5-3FFE-4E4D-B243-C5EE9CD656A9}" type="datetimeFigureOut">
              <a:rPr lang="en-GB" smtClean="0"/>
              <a:t>25/01/2016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CFF369-3577-4DA9-B722-078CD76D795A}" type="slidenum">
              <a:rPr lang="en-GB" smtClean="0"/>
              <a:t>‹#›</a:t>
            </a:fld>
            <a:endParaRPr lang="en-GB"/>
          </a:p>
        </p:txBody>
      </p:sp>
    </p:spTree>
    <p:extLst>
      <p:ext uri="{BB962C8B-B14F-4D97-AF65-F5344CB8AC3E}">
        <p14:creationId xmlns:p14="http://schemas.microsoft.com/office/powerpoint/2010/main" val="216354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E063D5-3FFE-4E4D-B243-C5EE9CD656A9}" type="datetimeFigureOut">
              <a:rPr lang="en-GB" smtClean="0"/>
              <a:t>25/01/2016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FF369-3577-4DA9-B722-078CD76D795A}" type="slidenum">
              <a:rPr lang="en-GB" smtClean="0"/>
              <a:t>‹#›</a:t>
            </a:fld>
            <a:endParaRPr lang="en-GB"/>
          </a:p>
        </p:txBody>
      </p:sp>
    </p:spTree>
    <p:extLst>
      <p:ext uri="{BB962C8B-B14F-4D97-AF65-F5344CB8AC3E}">
        <p14:creationId xmlns:p14="http://schemas.microsoft.com/office/powerpoint/2010/main" val="1730662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3"/>
            <a:ext cx="7772400" cy="1080120"/>
          </a:xfrm>
        </p:spPr>
        <p:txBody>
          <a:bodyPr>
            <a:normAutofit/>
          </a:bodyPr>
          <a:lstStyle/>
          <a:p>
            <a:r>
              <a:rPr lang="en-GB" dirty="0" smtClean="0"/>
              <a:t>Ricci &amp; Karen in Transition	</a:t>
            </a:r>
            <a:endParaRPr lang="en-GB" dirty="0"/>
          </a:p>
        </p:txBody>
      </p:sp>
      <p:sp>
        <p:nvSpPr>
          <p:cNvPr id="3" name="Subtitle 2"/>
          <p:cNvSpPr>
            <a:spLocks noGrp="1"/>
          </p:cNvSpPr>
          <p:nvPr>
            <p:ph type="subTitle" idx="1"/>
          </p:nvPr>
        </p:nvSpPr>
        <p:spPr>
          <a:xfrm>
            <a:off x="1371600" y="2636912"/>
            <a:ext cx="6400800" cy="864096"/>
          </a:xfrm>
        </p:spPr>
        <p:txBody>
          <a:bodyPr/>
          <a:lstStyle/>
          <a:p>
            <a:r>
              <a:rPr lang="en-GB" b="1" dirty="0" smtClean="0"/>
              <a:t>2016 onwards</a:t>
            </a:r>
            <a:endParaRPr lang="en-GB" b="1" dirty="0" smtClean="0"/>
          </a:p>
          <a:p>
            <a:endParaRPr lang="en-GB" dirty="0"/>
          </a:p>
        </p:txBody>
      </p:sp>
      <p:sp>
        <p:nvSpPr>
          <p:cNvPr id="4" name="TextBox 3"/>
          <p:cNvSpPr txBox="1"/>
          <p:nvPr/>
        </p:nvSpPr>
        <p:spPr>
          <a:xfrm>
            <a:off x="899592" y="3663730"/>
            <a:ext cx="7488832" cy="1754326"/>
          </a:xfrm>
          <a:prstGeom prst="rect">
            <a:avLst/>
          </a:prstGeom>
          <a:noFill/>
        </p:spPr>
        <p:txBody>
          <a:bodyPr wrap="square" rtlCol="0">
            <a:spAutoFit/>
          </a:bodyPr>
          <a:lstStyle/>
          <a:p>
            <a:r>
              <a:rPr lang="en-US" dirty="0" smtClean="0"/>
              <a:t>Listen </a:t>
            </a:r>
            <a:r>
              <a:rPr lang="en-US" dirty="0"/>
              <a:t>to advice and accept </a:t>
            </a:r>
            <a:r>
              <a:rPr lang="en-US" dirty="0" smtClean="0"/>
              <a:t>instruction, and </a:t>
            </a:r>
            <a:r>
              <a:rPr lang="en-US" dirty="0"/>
              <a:t>in the end you will be wise. </a:t>
            </a:r>
            <a:endParaRPr lang="en-GB" dirty="0"/>
          </a:p>
          <a:p>
            <a:r>
              <a:rPr lang="en-US" dirty="0"/>
              <a:t> </a:t>
            </a:r>
            <a:endParaRPr lang="en-GB" dirty="0"/>
          </a:p>
          <a:p>
            <a:r>
              <a:rPr lang="en-US" dirty="0" smtClean="0"/>
              <a:t>Many </a:t>
            </a:r>
            <a:r>
              <a:rPr lang="en-US" dirty="0"/>
              <a:t>are the plans in a man’s heart, </a:t>
            </a:r>
            <a:r>
              <a:rPr lang="en-US" dirty="0" smtClean="0"/>
              <a:t>but </a:t>
            </a:r>
            <a:r>
              <a:rPr lang="en-US" dirty="0"/>
              <a:t>it is the </a:t>
            </a:r>
            <a:r>
              <a:rPr lang="en-US" cap="small" dirty="0"/>
              <a:t>LORD'S </a:t>
            </a:r>
            <a:r>
              <a:rPr lang="en-US" dirty="0"/>
              <a:t>purpose that prevails. </a:t>
            </a:r>
            <a:endParaRPr lang="en-GB" dirty="0"/>
          </a:p>
          <a:p>
            <a:r>
              <a:rPr lang="en-US" dirty="0"/>
              <a:t> </a:t>
            </a:r>
            <a:endParaRPr lang="en-GB" dirty="0"/>
          </a:p>
          <a:p>
            <a:r>
              <a:rPr lang="en-GB" dirty="0" smtClean="0"/>
              <a:t>						</a:t>
            </a:r>
            <a:r>
              <a:rPr lang="en-US" baseline="30000" dirty="0" smtClean="0"/>
              <a:t>Proverbs </a:t>
            </a:r>
            <a:r>
              <a:rPr lang="en-US" baseline="30000" dirty="0"/>
              <a:t>19:20-21</a:t>
            </a:r>
            <a:r>
              <a:rPr lang="en-US" dirty="0"/>
              <a:t> </a:t>
            </a:r>
            <a:endParaRPr lang="en-US" b="1" dirty="0"/>
          </a:p>
          <a:p>
            <a:endParaRPr lang="en-GB" dirty="0"/>
          </a:p>
        </p:txBody>
      </p:sp>
    </p:spTree>
    <p:extLst>
      <p:ext uri="{BB962C8B-B14F-4D97-AF65-F5344CB8AC3E}">
        <p14:creationId xmlns:p14="http://schemas.microsoft.com/office/powerpoint/2010/main" val="456205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Luke 4:16-21</a:t>
            </a:r>
          </a:p>
        </p:txBody>
      </p:sp>
      <p:sp>
        <p:nvSpPr>
          <p:cNvPr id="3" name="Content Placeholder 2"/>
          <p:cNvSpPr>
            <a:spLocks noGrp="1"/>
          </p:cNvSpPr>
          <p:nvPr>
            <p:ph idx="1"/>
          </p:nvPr>
        </p:nvSpPr>
        <p:spPr/>
        <p:txBody>
          <a:bodyPr>
            <a:normAutofit fontScale="55000" lnSpcReduction="20000"/>
          </a:bodyPr>
          <a:lstStyle/>
          <a:p>
            <a:pPr marL="0" indent="0" algn="just">
              <a:buNone/>
            </a:pPr>
            <a:r>
              <a:rPr lang="en-GB" sz="3800" dirty="0"/>
              <a:t>He went to Nazareth, where he had been brought up, and on the Sabbath day he went into the synagogue, as was his custom. And he stood up to read.  The scroll of the prophet Isaiah was handed to him. Unrolling it, he found the place where it is written: </a:t>
            </a:r>
          </a:p>
          <a:p>
            <a:pPr marL="0" indent="0" algn="just">
              <a:buNone/>
            </a:pPr>
            <a:r>
              <a:rPr lang="en-GB" sz="3800" dirty="0"/>
              <a:t>	The Spirit of the Lord is on me, because he has anointed me to preach good news to the poor. He has sent me to proclaim freedom for the prisoners and recovery of sight for the blind, to release the oppressed, </a:t>
            </a:r>
          </a:p>
          <a:p>
            <a:pPr marL="0" indent="0" algn="just">
              <a:buNone/>
            </a:pPr>
            <a:r>
              <a:rPr lang="en-GB" sz="3800" dirty="0"/>
              <a:t>	to proclaim the year of the Lord's </a:t>
            </a:r>
            <a:r>
              <a:rPr lang="en-GB" sz="3800" dirty="0" smtClean="0"/>
              <a:t>favour</a:t>
            </a:r>
            <a:r>
              <a:rPr lang="en-GB" sz="3800" dirty="0"/>
              <a:t>." </a:t>
            </a:r>
          </a:p>
          <a:p>
            <a:pPr marL="0" indent="0" algn="just">
              <a:buNone/>
            </a:pPr>
            <a:r>
              <a:rPr lang="en-GB" sz="3800" dirty="0"/>
              <a:t>	Then he rolled up the scroll, gave it back to the attendant and sat down. The eyes of everyone in the synagogue were fastened on him,  and he began by saying to them, "Today this scripture is fulfilled in your hearing." </a:t>
            </a:r>
          </a:p>
          <a:p>
            <a:pPr marL="0" indent="0" algn="just">
              <a:buNone/>
            </a:pPr>
            <a:endParaRPr lang="en-GB" sz="3800" dirty="0" smtClean="0"/>
          </a:p>
          <a:p>
            <a:pPr marL="0" indent="0" algn="just">
              <a:buNone/>
            </a:pPr>
            <a:r>
              <a:rPr lang="en-GB" sz="3800" b="1" dirty="0"/>
              <a:t>Question</a:t>
            </a:r>
            <a:r>
              <a:rPr lang="en-GB" sz="3800" dirty="0"/>
              <a:t>: How should we continue Jesus’s mission?</a:t>
            </a:r>
          </a:p>
          <a:p>
            <a:pPr marL="0" indent="0" algn="just">
              <a:buNone/>
            </a:pPr>
            <a:endParaRPr lang="en-GB" sz="3800" dirty="0"/>
          </a:p>
        </p:txBody>
      </p:sp>
    </p:spTree>
    <p:extLst>
      <p:ext uri="{BB962C8B-B14F-4D97-AF65-F5344CB8AC3E}">
        <p14:creationId xmlns:p14="http://schemas.microsoft.com/office/powerpoint/2010/main" val="2451973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GB" sz="1800" dirty="0" smtClean="0"/>
              <a:t>What We Might Do</a:t>
            </a:r>
            <a:endParaRPr lang="en-GB" sz="1800" dirty="0"/>
          </a:p>
        </p:txBody>
      </p:sp>
      <p:sp>
        <p:nvSpPr>
          <p:cNvPr id="3" name="Content Placeholder 2"/>
          <p:cNvSpPr>
            <a:spLocks noGrp="1"/>
          </p:cNvSpPr>
          <p:nvPr>
            <p:ph idx="1"/>
          </p:nvPr>
        </p:nvSpPr>
        <p:spPr>
          <a:xfrm>
            <a:off x="395536" y="980728"/>
            <a:ext cx="8229600" cy="5472608"/>
          </a:xfrm>
        </p:spPr>
        <p:txBody>
          <a:bodyPr>
            <a:noAutofit/>
          </a:bodyPr>
          <a:lstStyle/>
          <a:p>
            <a:pPr marL="0" indent="0">
              <a:buNone/>
            </a:pPr>
            <a:r>
              <a:rPr lang="en-GB" sz="1200" dirty="0" smtClean="0"/>
              <a:t>Here’s a list of what we’ve thought of so far:</a:t>
            </a:r>
          </a:p>
          <a:p>
            <a:r>
              <a:rPr lang="en-GB" sz="1200" dirty="0" smtClean="0"/>
              <a:t>A </a:t>
            </a:r>
            <a:r>
              <a:rPr lang="en-GB" sz="1200" dirty="0"/>
              <a:t>degree: Politics, philosophy &amp; </a:t>
            </a:r>
            <a:r>
              <a:rPr lang="en-GB" sz="1200" dirty="0" smtClean="0"/>
              <a:t>economics: assuming </a:t>
            </a:r>
            <a:r>
              <a:rPr lang="en-GB" sz="1200" dirty="0"/>
              <a:t>brain or &amp; funds will be up to that.</a:t>
            </a:r>
          </a:p>
          <a:p>
            <a:pPr marL="0" indent="0">
              <a:buNone/>
            </a:pPr>
            <a:r>
              <a:rPr lang="en-GB" sz="1200" dirty="0"/>
              <a:t>Go visit :</a:t>
            </a:r>
          </a:p>
          <a:p>
            <a:pPr lvl="0"/>
            <a:r>
              <a:rPr lang="en-GB" sz="1200" dirty="0"/>
              <a:t>David Golding: TF </a:t>
            </a:r>
            <a:r>
              <a:rPr lang="en-GB" sz="1200" dirty="0" err="1"/>
              <a:t>Campaingn</a:t>
            </a:r>
            <a:r>
              <a:rPr lang="en-GB" sz="1200" dirty="0"/>
              <a:t> Warhorse.</a:t>
            </a:r>
          </a:p>
          <a:p>
            <a:pPr lvl="0"/>
            <a:r>
              <a:rPr lang="en-GB" sz="1200" dirty="0"/>
              <a:t>Mark Stevenson who wrote an optimist’s tour of the future.</a:t>
            </a:r>
          </a:p>
          <a:p>
            <a:pPr lvl="0"/>
            <a:r>
              <a:rPr lang="en-GB" sz="1200" dirty="0"/>
              <a:t>Brian </a:t>
            </a:r>
            <a:r>
              <a:rPr lang="en-GB" sz="1200" dirty="0" err="1"/>
              <a:t>Fikkert</a:t>
            </a:r>
            <a:r>
              <a:rPr lang="en-GB" sz="1200" dirty="0"/>
              <a:t> (When Helping Hurts).</a:t>
            </a:r>
          </a:p>
          <a:p>
            <a:pPr lvl="0"/>
            <a:r>
              <a:rPr lang="en-GB" sz="1200" dirty="0"/>
              <a:t>Paul Collier (Bottom Billion).</a:t>
            </a:r>
          </a:p>
          <a:p>
            <a:pPr lvl="0"/>
            <a:r>
              <a:rPr lang="en-GB" sz="1200" dirty="0"/>
              <a:t>Knowledgeable friends: Pip; </a:t>
            </a:r>
            <a:r>
              <a:rPr lang="en-GB" sz="1200" dirty="0" err="1"/>
              <a:t>Slarti</a:t>
            </a:r>
            <a:r>
              <a:rPr lang="en-GB" sz="1200" dirty="0"/>
              <a:t>; Andy Maclean.</a:t>
            </a:r>
          </a:p>
          <a:p>
            <a:pPr marL="0" indent="0">
              <a:buNone/>
            </a:pPr>
            <a:r>
              <a:rPr lang="en-GB" sz="1200" dirty="0"/>
              <a:t>Also investigate: </a:t>
            </a:r>
          </a:p>
          <a:p>
            <a:pPr lvl="0"/>
            <a:r>
              <a:rPr lang="en-GB" sz="1200" dirty="0"/>
              <a:t>L</a:t>
            </a:r>
            <a:r>
              <a:rPr lang="en-GB" sz="1200" dirty="0" smtClean="0"/>
              <a:t>earning </a:t>
            </a:r>
            <a:r>
              <a:rPr lang="en-GB" sz="1200" dirty="0"/>
              <a:t>to blog, web development, twitter.</a:t>
            </a:r>
          </a:p>
          <a:p>
            <a:pPr lvl="0"/>
            <a:r>
              <a:rPr lang="en-GB" sz="1200" dirty="0"/>
              <a:t>How to run a campaign.</a:t>
            </a:r>
          </a:p>
          <a:p>
            <a:pPr lvl="0"/>
            <a:r>
              <a:rPr lang="en-GB" sz="1200" dirty="0" err="1"/>
              <a:t>Coursira</a:t>
            </a:r>
            <a:r>
              <a:rPr lang="en-GB" sz="1200" dirty="0"/>
              <a:t> (education sources).</a:t>
            </a:r>
          </a:p>
          <a:p>
            <a:r>
              <a:rPr lang="en-GB" sz="1200" dirty="0"/>
              <a:t>Visit some of the amazing art works or urban outreach </a:t>
            </a:r>
            <a:r>
              <a:rPr lang="en-GB" sz="1200" dirty="0" err="1"/>
              <a:t>etc</a:t>
            </a:r>
            <a:r>
              <a:rPr lang="en-GB" sz="1200" dirty="0"/>
              <a:t> that appear in Big Issue.  </a:t>
            </a:r>
            <a:endParaRPr lang="en-GB" sz="1200" dirty="0" smtClean="0"/>
          </a:p>
          <a:p>
            <a:r>
              <a:rPr lang="en-GB" sz="1200" dirty="0" smtClean="0"/>
              <a:t>Generally </a:t>
            </a:r>
            <a:r>
              <a:rPr lang="en-GB" sz="1200" dirty="0"/>
              <a:t>look for inspiring people or projects that really make a difference.</a:t>
            </a:r>
          </a:p>
          <a:p>
            <a:r>
              <a:rPr lang="en-GB" sz="1200" dirty="0"/>
              <a:t>L</a:t>
            </a:r>
            <a:r>
              <a:rPr lang="en-GB" sz="1200" dirty="0" smtClean="0"/>
              <a:t>ive </a:t>
            </a:r>
            <a:r>
              <a:rPr lang="en-GB" sz="1200" dirty="0"/>
              <a:t>abroad for 1-2 years, teaching English in India or astronomy in Peru.</a:t>
            </a:r>
          </a:p>
          <a:p>
            <a:pPr marL="0" indent="0">
              <a:buNone/>
            </a:pPr>
            <a:r>
              <a:rPr lang="en-GB" sz="1200" dirty="0" smtClean="0"/>
              <a:t>Medium </a:t>
            </a:r>
            <a:r>
              <a:rPr lang="en-GB" sz="1200" dirty="0"/>
              <a:t>Long term </a:t>
            </a:r>
            <a:r>
              <a:rPr lang="en-GB" sz="1200" dirty="0" smtClean="0"/>
              <a:t>possibilities</a:t>
            </a:r>
            <a:r>
              <a:rPr lang="en-GB" sz="1200" dirty="0"/>
              <a:t>:</a:t>
            </a:r>
            <a:endParaRPr lang="en-GB" sz="1200" dirty="0" smtClean="0"/>
          </a:p>
          <a:p>
            <a:r>
              <a:rPr lang="en-GB" sz="1200" dirty="0" smtClean="0"/>
              <a:t>Work </a:t>
            </a:r>
            <a:r>
              <a:rPr lang="en-GB" sz="1200" dirty="0"/>
              <a:t>within Unite or union movement generally.</a:t>
            </a:r>
          </a:p>
          <a:p>
            <a:r>
              <a:rPr lang="en-GB" sz="1200" dirty="0"/>
              <a:t>Take to the streets / media as a campaigner:</a:t>
            </a:r>
          </a:p>
          <a:p>
            <a:pPr lvl="0"/>
            <a:r>
              <a:rPr lang="en-GB" sz="1200" dirty="0"/>
              <a:t>I fancy walking, with my sat-</a:t>
            </a:r>
            <a:r>
              <a:rPr lang="en-GB" sz="1200" dirty="0" err="1"/>
              <a:t>nav</a:t>
            </a:r>
            <a:r>
              <a:rPr lang="en-GB" sz="1200" dirty="0"/>
              <a:t>; and my message; from one end of the country to another.</a:t>
            </a:r>
          </a:p>
          <a:p>
            <a:r>
              <a:rPr lang="en-GB" sz="1200" dirty="0"/>
              <a:t>Find a charity which matches our vision, &amp; work for them.</a:t>
            </a:r>
          </a:p>
          <a:p>
            <a:r>
              <a:rPr lang="en-GB" sz="1200" dirty="0" err="1"/>
              <a:t>Guerilla</a:t>
            </a:r>
            <a:r>
              <a:rPr lang="en-GB" sz="1200" dirty="0"/>
              <a:t> – djembes | coordinate local activists.</a:t>
            </a:r>
          </a:p>
          <a:p>
            <a:pPr marL="0" indent="0">
              <a:buNone/>
            </a:pPr>
            <a:r>
              <a:rPr lang="en-GB" sz="1200" dirty="0"/>
              <a:t>Go into politics: e.g. </a:t>
            </a:r>
          </a:p>
          <a:p>
            <a:r>
              <a:rPr lang="en-GB" sz="1200" dirty="0"/>
              <a:t>Start by lobbying MP &amp; MEP’s for an end to extreme poverty</a:t>
            </a:r>
          </a:p>
          <a:p>
            <a:pPr lvl="0"/>
            <a:r>
              <a:rPr lang="en-GB" sz="1200" dirty="0"/>
              <a:t>Ask them really, how would it be  </a:t>
            </a:r>
            <a:r>
              <a:rPr lang="en-GB" sz="1200" dirty="0" smtClean="0"/>
              <a:t>done and how we could help</a:t>
            </a:r>
            <a:endParaRPr lang="en-GB" sz="1200" dirty="0"/>
          </a:p>
        </p:txBody>
      </p:sp>
    </p:spTree>
    <p:extLst>
      <p:ext uri="{BB962C8B-B14F-4D97-AF65-F5344CB8AC3E}">
        <p14:creationId xmlns:p14="http://schemas.microsoft.com/office/powerpoint/2010/main" val="1281162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0987"/>
            <a:ext cx="91440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685800" y="0"/>
            <a:ext cx="7772400" cy="1152128"/>
          </a:xfrm>
          <a:solidFill>
            <a:srgbClr val="FFFF00"/>
          </a:solidFill>
        </p:spPr>
        <p:txBody>
          <a:bodyPr>
            <a:normAutofit fontScale="90000"/>
          </a:bodyPr>
          <a:lstStyle/>
          <a:p>
            <a:pPr eaLnBrk="1" hangingPunct="1"/>
            <a:r>
              <a:rPr lang="en-GB" altLang="en-US" sz="3600" dirty="0" smtClean="0">
                <a:solidFill>
                  <a:srgbClr val="FF0000"/>
                </a:solidFill>
              </a:rPr>
              <a:t>In our Generation we can Eradicate Extreme Poverty &amp; Unfair Trade</a:t>
            </a:r>
            <a:r>
              <a:rPr lang="en-GB" altLang="en-US" sz="4000" dirty="0" smtClean="0">
                <a:solidFill>
                  <a:schemeClr val="bg1"/>
                </a:solidFill>
              </a:rPr>
              <a:t/>
            </a:r>
            <a:br>
              <a:rPr lang="en-GB" altLang="en-US" sz="4000" dirty="0" smtClean="0">
                <a:solidFill>
                  <a:schemeClr val="bg1"/>
                </a:solidFill>
              </a:rPr>
            </a:br>
            <a:endParaRPr lang="en-US" altLang="en-US" sz="2400" dirty="0" smtClean="0">
              <a:solidFill>
                <a:schemeClr val="bg1"/>
              </a:solidFill>
            </a:endParaRPr>
          </a:p>
        </p:txBody>
      </p:sp>
    </p:spTree>
    <p:extLst>
      <p:ext uri="{BB962C8B-B14F-4D97-AF65-F5344CB8AC3E}">
        <p14:creationId xmlns:p14="http://schemas.microsoft.com/office/powerpoint/2010/main" val="3696997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5064"/>
            <a:ext cx="5486400" cy="504056"/>
          </a:xfrm>
        </p:spPr>
        <p:txBody>
          <a:bodyPr>
            <a:normAutofit fontScale="90000"/>
          </a:bodyPr>
          <a:lstStyle/>
          <a:p>
            <a:r>
              <a:rPr lang="en-GB" sz="3600" dirty="0" smtClean="0"/>
              <a:t>Poverty</a:t>
            </a:r>
            <a:endParaRPr lang="en-GB" sz="3600" dirty="0"/>
          </a:p>
        </p:txBody>
      </p:sp>
      <p:sp>
        <p:nvSpPr>
          <p:cNvPr id="4" name="Text Placeholder 3"/>
          <p:cNvSpPr>
            <a:spLocks noGrp="1"/>
          </p:cNvSpPr>
          <p:nvPr>
            <p:ph type="body" sz="half" idx="2"/>
          </p:nvPr>
        </p:nvSpPr>
        <p:spPr>
          <a:xfrm>
            <a:off x="1475656" y="4581128"/>
            <a:ext cx="6480720" cy="1656184"/>
          </a:xfrm>
        </p:spPr>
        <p:txBody>
          <a:bodyPr>
            <a:normAutofit fontScale="85000" lnSpcReduction="10000"/>
          </a:bodyPr>
          <a:lstStyle/>
          <a:p>
            <a:r>
              <a:rPr lang="en-GB" sz="2000" dirty="0" smtClean="0"/>
              <a:t>If it is true that we can end poverty in our generation, then we have a duty as Christians to try.</a:t>
            </a:r>
            <a:endParaRPr lang="en-GB" sz="2000" dirty="0"/>
          </a:p>
          <a:p>
            <a:r>
              <a:rPr lang="en-GB" sz="2000" dirty="0" smtClean="0"/>
              <a:t>Various </a:t>
            </a:r>
            <a:r>
              <a:rPr lang="en-GB" sz="2000" dirty="0"/>
              <a:t>things have inspired us to think that it might be possible in this generation to end poverty.  </a:t>
            </a:r>
            <a:r>
              <a:rPr lang="en-GB" sz="2000" dirty="0" smtClean="0"/>
              <a:t> The inspirations </a:t>
            </a:r>
            <a:r>
              <a:rPr lang="en-GB" sz="2000" dirty="0"/>
              <a:t>have been the Jubilee 2000 and Make Poverty History campaigns, the Live58 film based on the true fast in Isaiah 58 and Jeffery Sachs’ book “The End of Poverty”.</a:t>
            </a:r>
          </a:p>
          <a:p>
            <a:endParaRPr lang="en-GB" sz="2000" dirty="0"/>
          </a:p>
          <a:p>
            <a:endParaRPr lang="en-GB" sz="2000" dirty="0"/>
          </a:p>
        </p:txBody>
      </p:sp>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1792288" y="332657"/>
            <a:ext cx="5486400" cy="3600399"/>
          </a:xfrm>
        </p:spPr>
      </p:pic>
    </p:spTree>
    <p:extLst>
      <p:ext uri="{BB962C8B-B14F-4D97-AF65-F5344CB8AC3E}">
        <p14:creationId xmlns:p14="http://schemas.microsoft.com/office/powerpoint/2010/main" val="163272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Isaiah </a:t>
            </a:r>
            <a:r>
              <a:rPr lang="en-GB" dirty="0" smtClean="0"/>
              <a:t>58:1-7		</a:t>
            </a:r>
            <a:endParaRPr lang="en-GB" dirty="0"/>
          </a:p>
        </p:txBody>
      </p:sp>
      <p:sp>
        <p:nvSpPr>
          <p:cNvPr id="3" name="Content Placeholder 2"/>
          <p:cNvSpPr>
            <a:spLocks noGrp="1"/>
          </p:cNvSpPr>
          <p:nvPr>
            <p:ph idx="1"/>
          </p:nvPr>
        </p:nvSpPr>
        <p:spPr/>
        <p:txBody>
          <a:bodyPr>
            <a:normAutofit fontScale="55000" lnSpcReduction="20000"/>
          </a:bodyPr>
          <a:lstStyle/>
          <a:p>
            <a:pPr marL="0" indent="0">
              <a:buNone/>
            </a:pPr>
            <a:r>
              <a:rPr lang="en-GB" dirty="0"/>
              <a:t>"Shout it aloud, do not hold back. Raise your voice like a trumpet. Declare to my people their rebellion and to the house of Jacob their sins.  For day after day they seek me out; they seem eager to know my ways, as if they were a nation that does what is right and has not forsaken the commands of its God. They ask me for just decisions and seem eager for God to come near them.  'Why have we fasted,' they say, 'and you have not seen it? Why have we humbled ourselves, and you have not noticed?' </a:t>
            </a:r>
          </a:p>
          <a:p>
            <a:pPr marL="0" indent="0">
              <a:buNone/>
            </a:pPr>
            <a:r>
              <a:rPr lang="en-GB" dirty="0"/>
              <a:t>	"Yet on the day of your fasting, you do as you please and exploit all your workers.  Your fasting ends in </a:t>
            </a:r>
            <a:r>
              <a:rPr lang="en-GB" dirty="0" smtClean="0"/>
              <a:t>quarrelling </a:t>
            </a:r>
            <a:r>
              <a:rPr lang="en-GB" dirty="0"/>
              <a:t>and strife, and in striking each other with wicked fists. You cannot fast as you do today and expect your voice to be heard on high.  Is this the kind of fast I have chosen, only a day for a man to humble himself? Is it only for bowing one's head like a reed and for lying on sackcloth and ashes? Is that what you call a fast, a day acceptable to the LORD? </a:t>
            </a:r>
          </a:p>
          <a:p>
            <a:pPr marL="0" indent="0">
              <a:buNone/>
            </a:pPr>
            <a:r>
              <a:rPr lang="en-GB" dirty="0"/>
              <a:t>	"Is not this the kind of fasting I have chosen: to loose the chains of injustice and untie the cords of the yoke, to set the oppressed free and break every yoke?  Is it not to share your food with the hungry and to provide the poor wanderer with shelter-when you see the naked, to clothe him, and not to turn away from your own flesh and blood? </a:t>
            </a:r>
          </a:p>
          <a:p>
            <a:pPr marL="0" indent="0">
              <a:buNone/>
            </a:pPr>
            <a:r>
              <a:rPr lang="en-GB" dirty="0"/>
              <a:t> </a:t>
            </a:r>
          </a:p>
          <a:p>
            <a:pPr marL="0" indent="0">
              <a:buNone/>
            </a:pPr>
            <a:r>
              <a:rPr lang="en-GB" b="1" dirty="0"/>
              <a:t>Question</a:t>
            </a:r>
            <a:r>
              <a:rPr lang="en-GB" dirty="0"/>
              <a:t>: What does God dislike and how would He improve it?</a:t>
            </a:r>
          </a:p>
          <a:p>
            <a:pPr marL="0" indent="0">
              <a:buNone/>
            </a:pPr>
            <a:endParaRPr lang="en-GB" dirty="0"/>
          </a:p>
        </p:txBody>
      </p:sp>
    </p:spTree>
    <p:extLst>
      <p:ext uri="{BB962C8B-B14F-4D97-AF65-F5344CB8AC3E}">
        <p14:creationId xmlns:p14="http://schemas.microsoft.com/office/powerpoint/2010/main" val="3025162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476672"/>
            <a:ext cx="5486400" cy="792088"/>
          </a:xfrm>
        </p:spPr>
        <p:txBody>
          <a:bodyPr>
            <a:noAutofit/>
          </a:bodyPr>
          <a:lstStyle/>
          <a:p>
            <a:r>
              <a:rPr lang="en-GB" sz="3200" dirty="0" smtClean="0"/>
              <a:t>      </a:t>
            </a:r>
            <a:r>
              <a:rPr lang="en-GB" sz="3200" dirty="0" err="1" smtClean="0"/>
              <a:t>Chimoio</a:t>
            </a:r>
            <a:r>
              <a:rPr lang="en-GB" sz="3200" dirty="0" smtClean="0"/>
              <a:t>, Mozambique</a:t>
            </a:r>
            <a:endParaRPr lang="en-GB" sz="3200" dirty="0"/>
          </a:p>
        </p:txBody>
      </p:sp>
      <p:sp>
        <p:nvSpPr>
          <p:cNvPr id="6" name="Text Placeholder 5"/>
          <p:cNvSpPr>
            <a:spLocks noGrp="1"/>
          </p:cNvSpPr>
          <p:nvPr>
            <p:ph type="body" sz="half" idx="2"/>
          </p:nvPr>
        </p:nvSpPr>
        <p:spPr>
          <a:xfrm>
            <a:off x="1043608" y="1772816"/>
            <a:ext cx="7128792" cy="4752528"/>
          </a:xfrm>
        </p:spPr>
        <p:txBody>
          <a:bodyPr>
            <a:noAutofit/>
          </a:bodyPr>
          <a:lstStyle/>
          <a:p>
            <a:r>
              <a:rPr lang="en-GB" sz="2400" dirty="0" err="1" smtClean="0"/>
              <a:t>Tearfund</a:t>
            </a:r>
            <a:r>
              <a:rPr lang="en-GB" sz="2400" dirty="0" smtClean="0"/>
              <a:t> partner, </a:t>
            </a:r>
            <a:r>
              <a:rPr lang="en-GB" sz="2400" dirty="0" err="1" smtClean="0"/>
              <a:t>Kubatsirana</a:t>
            </a:r>
            <a:r>
              <a:rPr lang="en-GB" sz="2400" dirty="0" smtClean="0"/>
              <a:t>, is helping children orphaned by HIV/AIDS</a:t>
            </a:r>
          </a:p>
          <a:p>
            <a:endParaRPr lang="en-GB" sz="2400" dirty="0"/>
          </a:p>
          <a:p>
            <a:pPr algn="just"/>
            <a:r>
              <a:rPr lang="en-GB" sz="2400" dirty="0" smtClean="0"/>
              <a:t>The </a:t>
            </a:r>
            <a:r>
              <a:rPr lang="en-GB" sz="2400" dirty="0"/>
              <a:t>2 </a:t>
            </a:r>
            <a:r>
              <a:rPr lang="en-GB" sz="2400" dirty="0" smtClean="0"/>
              <a:t>boys, who were pictured on an earlier slide, were </a:t>
            </a:r>
            <a:r>
              <a:rPr lang="en-GB" sz="2400" dirty="0"/>
              <a:t>outside their </a:t>
            </a:r>
            <a:r>
              <a:rPr lang="en-GB" sz="2400" dirty="0" smtClean="0"/>
              <a:t>house  </a:t>
            </a:r>
            <a:r>
              <a:rPr lang="en-GB" sz="2400" dirty="0"/>
              <a:t>where they live with their 3 younger sisters, who they have looked after since their parents died of AIDS.  The house is tiny.  Thatch roofs like this leak if not regularly repaired.  The only help they receive is from volunteers.  A better healthcare system could have kept their parents well for longer, but Mozambique can’t afford that.  </a:t>
            </a:r>
          </a:p>
        </p:txBody>
      </p:sp>
    </p:spTree>
    <p:extLst>
      <p:ext uri="{BB962C8B-B14F-4D97-AF65-F5344CB8AC3E}">
        <p14:creationId xmlns:p14="http://schemas.microsoft.com/office/powerpoint/2010/main" val="1186556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3717032"/>
            <a:ext cx="3960440" cy="720080"/>
          </a:xfrm>
        </p:spPr>
        <p:txBody>
          <a:bodyPr>
            <a:noAutofit/>
          </a:bodyPr>
          <a:lstStyle/>
          <a:p>
            <a:r>
              <a:rPr lang="en-GB" sz="3600" dirty="0" smtClean="0"/>
              <a:t>    Yellow potatoes</a:t>
            </a:r>
            <a:endParaRPr lang="en-GB" sz="3600"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5534" r="5534"/>
          <a:stretch>
            <a:fillRect/>
          </a:stretch>
        </p:blipFill>
        <p:spPr>
          <a:xfrm>
            <a:off x="2483768" y="612775"/>
            <a:ext cx="4392488" cy="2960241"/>
          </a:xfrm>
        </p:spPr>
      </p:pic>
      <p:sp>
        <p:nvSpPr>
          <p:cNvPr id="4" name="Text Placeholder 3"/>
          <p:cNvSpPr>
            <a:spLocks noGrp="1"/>
          </p:cNvSpPr>
          <p:nvPr>
            <p:ph type="body" sz="half" idx="2"/>
          </p:nvPr>
        </p:nvSpPr>
        <p:spPr>
          <a:xfrm>
            <a:off x="1331640" y="4437112"/>
            <a:ext cx="6624736" cy="2016224"/>
          </a:xfrm>
        </p:spPr>
        <p:txBody>
          <a:bodyPr>
            <a:normAutofit fontScale="47500" lnSpcReduction="20000"/>
          </a:bodyPr>
          <a:lstStyle/>
          <a:p>
            <a:r>
              <a:rPr lang="en-GB" sz="2900" dirty="0" smtClean="0"/>
              <a:t>Key </a:t>
            </a:r>
            <a:r>
              <a:rPr lang="en-GB" sz="2900" dirty="0" err="1" smtClean="0"/>
              <a:t>Kubatsirana</a:t>
            </a:r>
            <a:r>
              <a:rPr lang="en-GB" sz="2900" dirty="0" smtClean="0"/>
              <a:t> projects are income generation and better nutrition for people affected by HIV</a:t>
            </a:r>
          </a:p>
          <a:p>
            <a:endParaRPr lang="en-GB" sz="2900" dirty="0"/>
          </a:p>
          <a:p>
            <a:r>
              <a:rPr lang="en-GB" sz="2900" dirty="0"/>
              <a:t>Good nutrition is particularly important for people who have HIV.  But illness increases poverty and reduces people’s ability to get enough to eat.  Insufficient food stunts children’s growth both physically and intellectually, meaning they are less able to break free from poverty.  There is enough food in the world to break this cycle.   </a:t>
            </a:r>
            <a:endParaRPr lang="en-GB" sz="2900" dirty="0" smtClean="0"/>
          </a:p>
          <a:p>
            <a:endParaRPr lang="en-GB" sz="2900" dirty="0"/>
          </a:p>
          <a:p>
            <a:r>
              <a:rPr lang="en-GB" sz="3400" b="1" dirty="0" smtClean="0"/>
              <a:t>Breaking </a:t>
            </a:r>
            <a:r>
              <a:rPr lang="en-GB" sz="3400" b="1" dirty="0"/>
              <a:t>it is not a matter of charity but of justice.</a:t>
            </a:r>
          </a:p>
          <a:p>
            <a:endParaRPr lang="en-GB" sz="2900" dirty="0"/>
          </a:p>
        </p:txBody>
      </p:sp>
    </p:spTree>
    <p:extLst>
      <p:ext uri="{BB962C8B-B14F-4D97-AF65-F5344CB8AC3E}">
        <p14:creationId xmlns:p14="http://schemas.microsoft.com/office/powerpoint/2010/main" val="3416456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James 5:1-6</a:t>
            </a:r>
          </a:p>
        </p:txBody>
      </p:sp>
      <p:sp>
        <p:nvSpPr>
          <p:cNvPr id="3" name="Content Placeholder 2"/>
          <p:cNvSpPr>
            <a:spLocks noGrp="1"/>
          </p:cNvSpPr>
          <p:nvPr>
            <p:ph idx="1"/>
          </p:nvPr>
        </p:nvSpPr>
        <p:spPr/>
        <p:txBody>
          <a:bodyPr>
            <a:normAutofit fontScale="77500" lnSpcReduction="20000"/>
          </a:bodyPr>
          <a:lstStyle/>
          <a:p>
            <a:pPr marL="0" indent="0">
              <a:buNone/>
            </a:pPr>
            <a:r>
              <a:rPr lang="en-GB" dirty="0"/>
              <a:t>Now listen, you rich people, weep and wail because of the misery that is coming upon you.  Your wealth has rotted, and moths have eaten your clothes.  Your gold and silver are corroded. Their corrosion will testify against you and eat your flesh like fire. You have hoarded wealth in the last days.  Look! The wages you failed to pay the workmen who mowed your fields are crying out against you. The cries of the harvesters have reached the ears of the Lord Almighty.  You have lived on earth in luxury and self-indulgence. You have fattened yourselves in the day of slaughter.  You have condemned and murdered innocent men, who were not opposing you. </a:t>
            </a:r>
          </a:p>
          <a:p>
            <a:pPr marL="0" indent="0">
              <a:buNone/>
            </a:pPr>
            <a:r>
              <a:rPr lang="en-GB" dirty="0"/>
              <a:t> </a:t>
            </a:r>
          </a:p>
          <a:p>
            <a:pPr marL="0" indent="0">
              <a:buNone/>
            </a:pPr>
            <a:r>
              <a:rPr lang="en-GB" b="1" dirty="0"/>
              <a:t>Question</a:t>
            </a:r>
            <a:r>
              <a:rPr lang="en-GB" dirty="0"/>
              <a:t>: Who are the workmen whose wages we are failing to pay?</a:t>
            </a:r>
          </a:p>
          <a:p>
            <a:pPr marL="0" indent="0">
              <a:buNone/>
            </a:pPr>
            <a:endParaRPr lang="en-GB" dirty="0"/>
          </a:p>
        </p:txBody>
      </p:sp>
    </p:spTree>
    <p:extLst>
      <p:ext uri="{BB962C8B-B14F-4D97-AF65-F5344CB8AC3E}">
        <p14:creationId xmlns:p14="http://schemas.microsoft.com/office/powerpoint/2010/main" val="1926138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5064"/>
            <a:ext cx="5486400" cy="576064"/>
          </a:xfrm>
        </p:spPr>
        <p:txBody>
          <a:bodyPr>
            <a:noAutofit/>
          </a:bodyPr>
          <a:lstStyle/>
          <a:p>
            <a:r>
              <a:rPr lang="en-GB" sz="3600" dirty="0" smtClean="0"/>
              <a:t>Fair trade</a:t>
            </a:r>
            <a:endParaRPr lang="en-GB" sz="3600"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1692" r="11692"/>
          <a:stretch>
            <a:fillRect/>
          </a:stretch>
        </p:blipFill>
        <p:spPr>
          <a:xfrm>
            <a:off x="1979712" y="612775"/>
            <a:ext cx="5298976" cy="3248273"/>
          </a:xfrm>
        </p:spPr>
      </p:pic>
      <p:sp>
        <p:nvSpPr>
          <p:cNvPr id="4" name="Text Placeholder 3"/>
          <p:cNvSpPr>
            <a:spLocks noGrp="1"/>
          </p:cNvSpPr>
          <p:nvPr>
            <p:ph type="body" sz="half" idx="2"/>
          </p:nvPr>
        </p:nvSpPr>
        <p:spPr>
          <a:xfrm>
            <a:off x="1828800" y="4581128"/>
            <a:ext cx="5486400" cy="1633934"/>
          </a:xfrm>
        </p:spPr>
        <p:txBody>
          <a:bodyPr>
            <a:normAutofit fontScale="92500" lnSpcReduction="10000"/>
          </a:bodyPr>
          <a:lstStyle/>
          <a:p>
            <a:r>
              <a:rPr lang="en-GB" sz="1800" dirty="0" err="1" smtClean="0"/>
              <a:t>Minka</a:t>
            </a:r>
            <a:r>
              <a:rPr lang="en-GB" sz="1800" dirty="0" smtClean="0"/>
              <a:t> producers  in  Peru are able to earn 3 times as much by knitting for a </a:t>
            </a:r>
            <a:r>
              <a:rPr lang="en-GB" sz="1800" dirty="0"/>
              <a:t>f</a:t>
            </a:r>
            <a:r>
              <a:rPr lang="en-GB" sz="1800" dirty="0" smtClean="0"/>
              <a:t>air trade organisation.</a:t>
            </a:r>
          </a:p>
          <a:p>
            <a:r>
              <a:rPr lang="en-GB" sz="1800" dirty="0"/>
              <a:t>Now the clothes &amp; soft toys are sold round the world, &amp; the villagers earn money much more quickly.  They have started a medical kitty, as well as funding the construction of the community centre you see in the picture.</a:t>
            </a:r>
          </a:p>
        </p:txBody>
      </p:sp>
    </p:spTree>
    <p:extLst>
      <p:ext uri="{BB962C8B-B14F-4D97-AF65-F5344CB8AC3E}">
        <p14:creationId xmlns:p14="http://schemas.microsoft.com/office/powerpoint/2010/main" val="3526161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Unfair Trade</a:t>
            </a:r>
            <a:endParaRPr lang="en-GB" dirty="0"/>
          </a:p>
        </p:txBody>
      </p:sp>
      <p:sp>
        <p:nvSpPr>
          <p:cNvPr id="3" name="Content Placeholder 2"/>
          <p:cNvSpPr>
            <a:spLocks noGrp="1"/>
          </p:cNvSpPr>
          <p:nvPr>
            <p:ph idx="1"/>
          </p:nvPr>
        </p:nvSpPr>
        <p:spPr>
          <a:xfrm>
            <a:off x="457200" y="1600201"/>
            <a:ext cx="8229600" cy="2404864"/>
          </a:xfrm>
        </p:spPr>
        <p:txBody>
          <a:bodyPr>
            <a:normAutofit fontScale="55000" lnSpcReduction="20000"/>
          </a:bodyPr>
          <a:lstStyle/>
          <a:p>
            <a:pPr marL="0" indent="0">
              <a:buNone/>
            </a:pPr>
            <a:r>
              <a:rPr lang="en-GB" dirty="0" smtClean="0"/>
              <a:t>I do not think we can eradicate </a:t>
            </a:r>
            <a:r>
              <a:rPr lang="en-GB" dirty="0"/>
              <a:t>extreme poverty without eradicating unfair trade.  </a:t>
            </a:r>
          </a:p>
          <a:p>
            <a:pPr marL="0" indent="0">
              <a:buNone/>
            </a:pPr>
            <a:r>
              <a:rPr lang="en-GB" dirty="0"/>
              <a:t>James wrote about a ‘day of slaughter’ … ‘you have condemned and murdered innocent men”’.  </a:t>
            </a:r>
          </a:p>
          <a:p>
            <a:pPr marL="0" lvl="0" indent="0">
              <a:buNone/>
            </a:pPr>
            <a:r>
              <a:rPr lang="en-GB" dirty="0"/>
              <a:t>Do you think that’s true?</a:t>
            </a:r>
          </a:p>
          <a:p>
            <a:pPr marL="0" indent="0">
              <a:buNone/>
            </a:pPr>
            <a:r>
              <a:rPr lang="en-GB" dirty="0"/>
              <a:t>On 24 April 2013, the </a:t>
            </a:r>
            <a:r>
              <a:rPr lang="en-GB" dirty="0" err="1"/>
              <a:t>Rana</a:t>
            </a:r>
            <a:r>
              <a:rPr lang="en-GB" dirty="0"/>
              <a:t> Plaza clothing factory in Dhaka, Bangladesh, collapsed.  Leading to the deaths of 1,133 garment workers and injuring many more.  </a:t>
            </a:r>
          </a:p>
          <a:p>
            <a:pPr marL="0" indent="0">
              <a:buNone/>
            </a:pPr>
            <a:endParaRPr lang="en-GB" dirty="0" smtClean="0"/>
          </a:p>
          <a:p>
            <a:pPr marL="0" indent="0">
              <a:buNone/>
            </a:pPr>
            <a:r>
              <a:rPr lang="en-GB" sz="3600" b="1" dirty="0" smtClean="0"/>
              <a:t>Fair </a:t>
            </a:r>
            <a:r>
              <a:rPr lang="en-GB" sz="3600" b="1" dirty="0"/>
              <a:t>Trade is not a matter of charity, but of justice.</a:t>
            </a:r>
          </a:p>
          <a:p>
            <a:pPr marL="0" indent="0">
              <a:buNone/>
            </a:pP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1948" y="4005064"/>
            <a:ext cx="3810000" cy="2376264"/>
          </a:xfrm>
          <a:prstGeom prst="rect">
            <a:avLst/>
          </a:prstGeom>
        </p:spPr>
      </p:pic>
    </p:spTree>
    <p:extLst>
      <p:ext uri="{BB962C8B-B14F-4D97-AF65-F5344CB8AC3E}">
        <p14:creationId xmlns:p14="http://schemas.microsoft.com/office/powerpoint/2010/main" val="2078281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992</Words>
  <Application>Microsoft Office PowerPoint</Application>
  <PresentationFormat>On-screen Show (4:3)</PresentationFormat>
  <Paragraphs>84</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Ricci &amp; Karen in Transition </vt:lpstr>
      <vt:lpstr>In our Generation we can Eradicate Extreme Poverty &amp; Unfair Trade </vt:lpstr>
      <vt:lpstr>Poverty</vt:lpstr>
      <vt:lpstr>Isaiah 58:1-7  </vt:lpstr>
      <vt:lpstr>      Chimoio, Mozambique</vt:lpstr>
      <vt:lpstr>    Yellow potatoes</vt:lpstr>
      <vt:lpstr>James 5:1-6</vt:lpstr>
      <vt:lpstr>Fair trade</vt:lpstr>
      <vt:lpstr>Unfair Trade</vt:lpstr>
      <vt:lpstr>Luke 4:16-21</vt:lpstr>
      <vt:lpstr>What We Might Do</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Ricci &amp; Karen in Transition</dc:title>
  <dc:creator>Ricci</dc:creator>
  <cp:lastModifiedBy>Ricci</cp:lastModifiedBy>
  <cp:revision>25</cp:revision>
  <dcterms:created xsi:type="dcterms:W3CDTF">2014-11-16T15:07:39Z</dcterms:created>
  <dcterms:modified xsi:type="dcterms:W3CDTF">2016-01-25T07:40:39Z</dcterms:modified>
</cp:coreProperties>
</file>